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  <p:sldMasterId id="2147483662" r:id="rId5"/>
  </p:sldMasterIdLst>
  <p:notesMasterIdLst>
    <p:notesMasterId r:id="rId31"/>
  </p:notesMasterIdLst>
  <p:sldIdLst>
    <p:sldId id="256" r:id="rId6"/>
    <p:sldId id="279" r:id="rId7"/>
    <p:sldId id="257" r:id="rId8"/>
    <p:sldId id="274" r:id="rId9"/>
    <p:sldId id="275" r:id="rId10"/>
    <p:sldId id="276" r:id="rId11"/>
    <p:sldId id="277" r:id="rId12"/>
    <p:sldId id="258" r:id="rId13"/>
    <p:sldId id="263" r:id="rId14"/>
    <p:sldId id="266" r:id="rId15"/>
    <p:sldId id="292" r:id="rId16"/>
    <p:sldId id="271" r:id="rId17"/>
    <p:sldId id="262" r:id="rId18"/>
    <p:sldId id="261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F0"/>
    <a:srgbClr val="00D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83691-8EDB-4058-93AF-B1E708C87009}" v="6" dt="2023-01-23T13:02:08.229"/>
    <p1510:client id="{1892F020-F9E0-450A-B45E-5DB8D3565B98}" v="9" dt="2023-01-22T16:15:16.821"/>
    <p1510:client id="{2232F724-A74A-4509-A943-577A22128A92}" v="13" dt="2023-01-22T19:07:02.015"/>
    <p1510:client id="{44575415-AAB8-4663-A04A-21471986B3A8}" v="27" dt="2023-01-22T22:24:07.410"/>
    <p1510:client id="{4F87CAA6-9B10-BF45-89D7-E27FDE0B577D}" v="98" dt="2023-01-23T10:59:10.691"/>
    <p1510:client id="{7BD9CFD1-1495-4179-8450-359984FEFBE4}" v="493" dt="2023-01-22T14:45:23.080"/>
    <p1510:client id="{7FFB920E-F896-4C7F-8A53-8F1E01624DCD}" v="14" dt="2023-01-22T14:15:48.150"/>
    <p1510:client id="{846D53F9-A9A0-4AFD-A22D-7236047AE2D1}" v="5" dt="2023-01-23T09:32:20.628"/>
    <p1510:client id="{B09952B2-EDF0-44A5-B299-243E61090F1B}" v="58" dt="2023-01-22T14:12:19.915"/>
    <p1510:client id="{B8D069B2-D786-4240-8EFE-E77E300CF199}" v="13" dt="2023-01-22T14:25:41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aa0561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aa0561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a603642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a603642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RC+PB</a:t>
            </a:r>
          </a:p>
        </p:txBody>
      </p:sp>
    </p:spTree>
    <p:extLst>
      <p:ext uri="{BB962C8B-B14F-4D97-AF65-F5344CB8AC3E}">
        <p14:creationId xmlns:p14="http://schemas.microsoft.com/office/powerpoint/2010/main" val="2948595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71b8a5196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</a:t>
            </a:r>
            <a:endParaRPr/>
          </a:p>
        </p:txBody>
      </p:sp>
      <p:sp>
        <p:nvSpPr>
          <p:cNvPr id="82" name="Google Shape;82;gb71b8a5196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69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71b8a5196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</a:t>
            </a:r>
            <a:endParaRPr/>
          </a:p>
        </p:txBody>
      </p:sp>
      <p:sp>
        <p:nvSpPr>
          <p:cNvPr id="101" name="Google Shape;101;gb71b8a5196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71b8a5196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</a:t>
            </a:r>
            <a:endParaRPr/>
          </a:p>
        </p:txBody>
      </p:sp>
      <p:sp>
        <p:nvSpPr>
          <p:cNvPr id="94" name="Google Shape;94;gb71b8a5196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a60364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a60364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1b8a5196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</p:txBody>
      </p:sp>
      <p:sp>
        <p:nvSpPr>
          <p:cNvPr id="77" name="Google Shape;77;gb71b8a5196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06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49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24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792870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57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518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84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093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350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77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71b8a519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b71b8a519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Ruzanna</a:t>
            </a:r>
          </a:p>
        </p:txBody>
      </p:sp>
    </p:spTree>
    <p:extLst>
      <p:ext uri="{BB962C8B-B14F-4D97-AF65-F5344CB8AC3E}">
        <p14:creationId xmlns:p14="http://schemas.microsoft.com/office/powerpoint/2010/main" val="3633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426800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2714922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187528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1b8a5196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</p:txBody>
      </p:sp>
      <p:sp>
        <p:nvSpPr>
          <p:cNvPr id="77" name="Google Shape;77;gb71b8a5196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71b8a5196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 lang="en-US"/>
          </a:p>
        </p:txBody>
      </p:sp>
      <p:sp>
        <p:nvSpPr>
          <p:cNvPr id="107" name="Google Shape;107;gb71b8a5196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5200"/>
              <a:buNone/>
              <a:defRPr sz="52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5200"/>
              <a:buNone/>
              <a:defRPr sz="52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600"/>
              <a:buNone/>
              <a:defRPr sz="36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None/>
              <a:defRPr sz="24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800"/>
              <a:buNone/>
              <a:defRPr sz="4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600"/>
              <a:buNone/>
              <a:defRPr sz="36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200"/>
              <a:buNone/>
              <a:defRPr sz="4200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800"/>
              <a:buNone/>
              <a:defRPr sz="4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200"/>
              <a:buNone/>
              <a:defRPr sz="4200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 sz="2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3965400" y="4883100"/>
            <a:ext cx="51786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Overview of Software Engineering </a:t>
            </a:r>
            <a:r>
              <a:rPr lang="en" sz="1000" b="1">
                <a:solidFill>
                  <a:srgbClr val="FFFFFF"/>
                </a:solidFill>
              </a:rPr>
              <a:t>COMSM0110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883100"/>
            <a:ext cx="43749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 sz="2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3965400" y="4883100"/>
            <a:ext cx="51786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Overview of Software Engineering </a:t>
            </a:r>
            <a:r>
              <a:rPr lang="en-GB" sz="1000" b="1">
                <a:solidFill>
                  <a:srgbClr val="FFFFFF"/>
                </a:solidFill>
              </a:rPr>
              <a:t>COMSM0110</a:t>
            </a:r>
          </a:p>
        </p:txBody>
      </p:sp>
      <p:sp>
        <p:nvSpPr>
          <p:cNvPr id="10" name="Google Shape;10;p1"/>
          <p:cNvSpPr/>
          <p:nvPr/>
        </p:nvSpPr>
        <p:spPr>
          <a:xfrm>
            <a:off x="0" y="4883100"/>
            <a:ext cx="43749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47010" y="80927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Introduction and Process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11700" y="28580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/>
              <a:t>Lecture 1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FFFF00"/>
              </a:highlight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" sz="1400" b="1" dirty="0"/>
              <a:t>Ruzanna </a:t>
            </a:r>
            <a:r>
              <a:rPr lang="en" sz="1400" b="1" dirty="0" err="1"/>
              <a:t>Chitchyan</a:t>
            </a:r>
            <a:r>
              <a:rPr lang="en" sz="1400" b="1" dirty="0"/>
              <a:t>, Jon Bird, Pete Bennett</a:t>
            </a:r>
            <a:endParaRPr lang="en" sz="1400" dirty="0"/>
          </a:p>
          <a:p>
            <a:pPr marL="0" indent="0">
              <a:buSzPts val="1100"/>
            </a:pPr>
            <a:r>
              <a:rPr lang="en" sz="1400" dirty="0"/>
              <a:t>TAs: Mitch Lui, Craig </a:t>
            </a:r>
            <a:r>
              <a:rPr lang="en" sz="1400" dirty="0" err="1"/>
              <a:t>Barnfield</a:t>
            </a:r>
            <a:r>
              <a:rPr lang="en" sz="1400" dirty="0"/>
              <a:t>, Kira Clements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2280928" y="891305"/>
            <a:ext cx="6299069" cy="336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Introduction +  Overview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Agile Development</a:t>
            </a:r>
            <a:endParaRPr sz="1600"/>
          </a:p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Requirements Engineering</a:t>
            </a:r>
            <a:endParaRPr sz="1600"/>
          </a:p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Design</a:t>
            </a:r>
          </a:p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Implementation</a:t>
            </a:r>
          </a:p>
          <a:p>
            <a:pPr marL="457200" indent="-330200">
              <a:lnSpc>
                <a:spcPct val="114999"/>
              </a:lnSpc>
              <a:buSzPts val="1600"/>
              <a:buAutoNum type="arabicPeriod"/>
            </a:pPr>
            <a:r>
              <a:rPr lang="en" sz="1600"/>
              <a:t>[Reading Week]</a:t>
            </a:r>
            <a:endParaRPr sz="1600"/>
          </a:p>
          <a:p>
            <a:pPr marL="457200" indent="-330200">
              <a:buSzPts val="1600"/>
              <a:buAutoNum type="arabicPeriod"/>
            </a:pPr>
            <a:r>
              <a:rPr lang="en" sz="1600"/>
              <a:t>Project Management</a:t>
            </a:r>
          </a:p>
          <a:p>
            <a:pPr marL="457200" indent="-330200">
              <a:buSzPts val="1600"/>
              <a:buAutoNum type="arabicPeriod"/>
            </a:pPr>
            <a:r>
              <a:rPr lang="en" sz="1600"/>
              <a:t>Human Computer Interaction: Qualitative Analysis</a:t>
            </a:r>
          </a:p>
          <a:p>
            <a:pPr marL="457200" indent="-330200">
              <a:buSzPts val="1600"/>
              <a:buAutoNum type="arabicPeriod"/>
            </a:pPr>
            <a:r>
              <a:rPr lang="en" sz="1600"/>
              <a:t>Human Computer Interaction: Quantitative Analysis</a:t>
            </a:r>
          </a:p>
          <a:p>
            <a:pPr marL="457200" indent="-330200"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[Easter break: 3 weeks]</a:t>
            </a:r>
          </a:p>
          <a:p>
            <a:pPr marL="457200" indent="-330200"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Advanced Topics in Software Engineering</a:t>
            </a:r>
          </a:p>
          <a:p>
            <a:pPr marL="457200" indent="-330200"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Module Closure </a:t>
            </a:r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294967295"/>
          </p:nvPr>
        </p:nvSpPr>
        <p:spPr>
          <a:xfrm>
            <a:off x="332400" y="338275"/>
            <a:ext cx="1661383" cy="1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Weekly Themes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EC2E56F-CF05-C041-C19B-DA41BAAF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3" y="230345"/>
            <a:ext cx="5914795" cy="44044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B976EC-9279-4690-7C31-76ADFF65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13" y="1998771"/>
            <a:ext cx="2919987" cy="1145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A40636-5CD7-12C1-628C-3BAC9F0B9AFF}"/>
              </a:ext>
            </a:extLst>
          </p:cNvPr>
          <p:cNvSpPr/>
          <p:nvPr/>
        </p:nvSpPr>
        <p:spPr>
          <a:xfrm>
            <a:off x="1162195" y="830636"/>
            <a:ext cx="1734568" cy="1382071"/>
          </a:xfrm>
          <a:prstGeom prst="rect">
            <a:avLst/>
          </a:prstGeom>
          <a:solidFill>
            <a:srgbClr val="00DD37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CF6F32-CD4D-993E-5235-225151923E85}"/>
              </a:ext>
            </a:extLst>
          </p:cNvPr>
          <p:cNvSpPr/>
          <p:nvPr/>
        </p:nvSpPr>
        <p:spPr>
          <a:xfrm>
            <a:off x="2907232" y="2701316"/>
            <a:ext cx="1832291" cy="188467"/>
          </a:xfrm>
          <a:prstGeom prst="rect">
            <a:avLst/>
          </a:prstGeom>
          <a:solidFill>
            <a:srgbClr val="00DD37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52686-A7A9-19A1-3476-A3DF3A047D5A}"/>
              </a:ext>
            </a:extLst>
          </p:cNvPr>
          <p:cNvSpPr/>
          <p:nvPr/>
        </p:nvSpPr>
        <p:spPr>
          <a:xfrm>
            <a:off x="1162195" y="2701315"/>
            <a:ext cx="1734568" cy="795741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809BF-B4AF-E13E-6099-0227C5E030CE}"/>
              </a:ext>
            </a:extLst>
          </p:cNvPr>
          <p:cNvSpPr/>
          <p:nvPr/>
        </p:nvSpPr>
        <p:spPr>
          <a:xfrm>
            <a:off x="1172618" y="2212707"/>
            <a:ext cx="1734568" cy="30712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4DBCE-B503-37E0-9309-DD38008E4716}"/>
              </a:ext>
            </a:extLst>
          </p:cNvPr>
          <p:cNvSpPr/>
          <p:nvPr/>
        </p:nvSpPr>
        <p:spPr>
          <a:xfrm>
            <a:off x="2903696" y="4034527"/>
            <a:ext cx="1832290" cy="18846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991DE-B13D-9D99-E664-D58ED2C61F15}"/>
              </a:ext>
            </a:extLst>
          </p:cNvPr>
          <p:cNvSpPr/>
          <p:nvPr/>
        </p:nvSpPr>
        <p:spPr>
          <a:xfrm>
            <a:off x="6463621" y="2317409"/>
            <a:ext cx="1964865" cy="254341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855E5-30AB-0CF3-0C46-DD0022C63CCA}"/>
              </a:ext>
            </a:extLst>
          </p:cNvPr>
          <p:cNvSpPr/>
          <p:nvPr/>
        </p:nvSpPr>
        <p:spPr>
          <a:xfrm>
            <a:off x="6460129" y="1998772"/>
            <a:ext cx="1964865" cy="255818"/>
          </a:xfrm>
          <a:prstGeom prst="rect">
            <a:avLst/>
          </a:prstGeom>
          <a:solidFill>
            <a:srgbClr val="00DD37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08FF1-182C-352A-3B81-A336475B64AD}"/>
              </a:ext>
            </a:extLst>
          </p:cNvPr>
          <p:cNvSpPr/>
          <p:nvPr/>
        </p:nvSpPr>
        <p:spPr>
          <a:xfrm>
            <a:off x="6470601" y="2582656"/>
            <a:ext cx="1964865" cy="254342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AEE69-1EB2-3AFD-D1EE-8D78984CD2B7}"/>
              </a:ext>
            </a:extLst>
          </p:cNvPr>
          <p:cNvSpPr/>
          <p:nvPr/>
        </p:nvSpPr>
        <p:spPr>
          <a:xfrm>
            <a:off x="4767444" y="4404476"/>
            <a:ext cx="1382071" cy="167528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5B1E2D6-4D76-D51C-45BF-8A0ACD869002}"/>
              </a:ext>
            </a:extLst>
          </p:cNvPr>
          <p:cNvSpPr/>
          <p:nvPr/>
        </p:nvSpPr>
        <p:spPr>
          <a:xfrm rot="2845567">
            <a:off x="2662215" y="2157805"/>
            <a:ext cx="668816" cy="47276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AEE5D23-2859-DCB6-03E3-F095D70B9B79}"/>
              </a:ext>
            </a:extLst>
          </p:cNvPr>
          <p:cNvSpPr/>
          <p:nvPr/>
        </p:nvSpPr>
        <p:spPr>
          <a:xfrm rot="2845567">
            <a:off x="2662215" y="3481377"/>
            <a:ext cx="668816" cy="472763"/>
          </a:xfrm>
          <a:prstGeom prst="rightArrow">
            <a:avLst/>
          </a:prstGeom>
          <a:solidFill>
            <a:srgbClr val="00B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71B527-1963-A61F-5E9B-F00330CB4C61}"/>
              </a:ext>
            </a:extLst>
          </p:cNvPr>
          <p:cNvSpPr/>
          <p:nvPr/>
        </p:nvSpPr>
        <p:spPr>
          <a:xfrm>
            <a:off x="4746504" y="830636"/>
            <a:ext cx="1382071" cy="3552900"/>
          </a:xfrm>
          <a:prstGeom prst="rect">
            <a:avLst/>
          </a:prstGeom>
          <a:solidFill>
            <a:srgbClr val="7030A0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738BF-425B-661A-CEF2-6CD15124C503}"/>
              </a:ext>
            </a:extLst>
          </p:cNvPr>
          <p:cNvSpPr/>
          <p:nvPr/>
        </p:nvSpPr>
        <p:spPr>
          <a:xfrm>
            <a:off x="2910508" y="4404476"/>
            <a:ext cx="1856936" cy="160541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1CA11-3509-7A4C-CFCD-02F3837963A0}"/>
              </a:ext>
            </a:extLst>
          </p:cNvPr>
          <p:cNvSpPr/>
          <p:nvPr/>
        </p:nvSpPr>
        <p:spPr>
          <a:xfrm>
            <a:off x="6470601" y="2835875"/>
            <a:ext cx="2525688" cy="254342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2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3300"/>
              <a:buFont typeface="Calibri"/>
            </a:pPr>
            <a:r>
              <a:rPr lang="en" sz="2800"/>
              <a:t>Coursework</a:t>
            </a:r>
            <a:endParaRPr lang="en-US" sz="280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506173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buSzPts val="1600"/>
            </a:pPr>
            <a:r>
              <a:rPr lang="en-GB" sz="1600"/>
              <a:t> You get to work on one big project – for the whole term</a:t>
            </a:r>
          </a:p>
          <a:p>
            <a:pPr marL="38100" indent="0">
              <a:spcBef>
                <a:spcPts val="0"/>
              </a:spcBef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buSzPts val="1600"/>
            </a:pPr>
            <a:r>
              <a:rPr lang="en-GB" sz="1600"/>
              <a:t> Apply all of the knowledge you have gained previously…to a significantly sized, real project</a:t>
            </a:r>
          </a:p>
          <a:p>
            <a:pPr marL="38100" indent="0">
              <a:spcBef>
                <a:spcPts val="0"/>
              </a:spcBef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buSzPts val="1600"/>
            </a:pPr>
            <a:r>
              <a:rPr lang="en-GB" sz="1600"/>
              <a:t> Work on the project is structured, We won’t just leave you to get on with it !</a:t>
            </a:r>
          </a:p>
          <a:p>
            <a:pPr marL="177800" indent="-139700">
              <a:buSzPts val="1600"/>
            </a:pPr>
            <a:r>
              <a:rPr lang="en-GB" sz="1600"/>
              <a:t> Each week you will be given a structured activity, and support will be provided to complete that work</a:t>
            </a:r>
          </a:p>
          <a:p>
            <a:pPr marL="177800" indent="-139700">
              <a:buSzPts val="1600"/>
            </a:pPr>
            <a:r>
              <a:rPr lang="en-GB" sz="1600"/>
              <a:t> You will be working as part of an integrated development team…</a:t>
            </a:r>
          </a:p>
          <a:p>
            <a:pPr marL="177800" indent="-139700">
              <a:buSzPts val="1600"/>
            </a:pPr>
            <a:endParaRPr lang="en" sz="1600"/>
          </a:p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600"/>
              <a:buChar char="●"/>
            </a:pPr>
            <a:endParaRPr lang="en" sz="1600"/>
          </a:p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600"/>
              <a:buChar char="●"/>
            </a:pPr>
            <a:endParaRPr lang="en-GB"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9249480-F0DC-12F8-9A09-7503D7147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6408" y="1743710"/>
            <a:ext cx="267293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Groupwork</a:t>
            </a:r>
            <a:endParaRPr sz="280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We can only hope to tackle a real-world scale application...</a:t>
            </a:r>
            <a:endParaRPr sz="1600"/>
          </a:p>
          <a:p>
            <a:pPr marL="45720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....if we work in teams towards the end goal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Working together is also a key transferable skill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In any non-trivial industrial project, you’ll be working in a team (maybe summer project!)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It’s not easy – which is why it is essential to practice now!</a:t>
            </a:r>
            <a:endParaRPr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95B1-19D6-4A5B-9035-7F67093460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Teams of 5 (or 6), assigned randomly</a:t>
            </a:r>
          </a:p>
        </p:txBody>
      </p:sp>
      <p:pic>
        <p:nvPicPr>
          <p:cNvPr id="2" name="Google Shape;116;p23">
            <a:extLst>
              <a:ext uri="{FF2B5EF4-FFF2-40B4-BE49-F238E27FC236}">
                <a16:creationId xmlns:a16="http://schemas.microsoft.com/office/drawing/2014/main" id="{FFBDC5CE-C292-9DB8-7BBD-DD9DA7BAA0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711" y="1781757"/>
            <a:ext cx="3629599" cy="206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3300"/>
            </a:pPr>
            <a:r>
              <a:rPr lang="en" sz="2800"/>
              <a:t>“Tasting Stick” Metaphor</a:t>
            </a:r>
            <a:endParaRPr sz="280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808513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All of the previously named techniques are large and complex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We don’t expect you to become experts in everything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The aim is to give you a “taster” of everything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So you can at least be able to say that you have tried them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One way to think of this unit is as a “tasting stick”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Working in groups, individuals are likely to </a:t>
            </a:r>
            <a:r>
              <a:rPr lang="en" sz="1600" err="1"/>
              <a:t>specialise</a:t>
            </a:r>
            <a:r>
              <a:rPr lang="en" sz="1600"/>
              <a:t> in some aspects</a:t>
            </a:r>
            <a:endParaRPr sz="16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56" y="1469391"/>
            <a:ext cx="3022407" cy="200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What’s Happening This Week?</a:t>
            </a:r>
            <a:endParaRPr b="1"/>
          </a:p>
        </p:txBody>
      </p:sp>
      <p:sp>
        <p:nvSpPr>
          <p:cNvPr id="135" name="Google Shape;135;p26"/>
          <p:cNvSpPr txBox="1"/>
          <p:nvPr/>
        </p:nvSpPr>
        <p:spPr>
          <a:xfrm>
            <a:off x="455350" y="1045250"/>
            <a:ext cx="80724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week's theme - </a:t>
            </a:r>
            <a:r>
              <a:rPr lang="en" sz="1600" b="1" i="1"/>
              <a:t>Introduction and Overview</a:t>
            </a:r>
            <a:r>
              <a:rPr lang="en" sz="1600" i="1"/>
              <a:t>!</a:t>
            </a:r>
            <a:endParaRPr sz="16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r>
              <a:rPr lang="en" sz="1600" b="1"/>
              <a:t>Lecture: </a:t>
            </a:r>
            <a:r>
              <a:rPr lang="en" sz="1600"/>
              <a:t>Grounding of the SE Discipline and Historic View</a:t>
            </a:r>
          </a:p>
          <a:p>
            <a:endParaRPr lang="en" sz="1600" b="1"/>
          </a:p>
          <a:p>
            <a:r>
              <a:rPr lang="en" sz="1600" b="1"/>
              <a:t>	</a:t>
            </a:r>
            <a:r>
              <a:rPr lang="en" sz="1600"/>
              <a:t>Introduction to Software Engineering  </a:t>
            </a:r>
          </a:p>
          <a:p>
            <a:r>
              <a:rPr lang="en" sz="1600"/>
              <a:t>	Waterfall Life Cycle Model</a:t>
            </a:r>
            <a:endParaRPr lang="en-GB"/>
          </a:p>
          <a:p>
            <a:endParaRPr lang="en" sz="1600" b="1"/>
          </a:p>
          <a:p>
            <a:r>
              <a:rPr lang="en" sz="1600" b="1"/>
              <a:t>Workshop: </a:t>
            </a:r>
          </a:p>
          <a:p>
            <a:endParaRPr lang="en" sz="1600" b="1"/>
          </a:p>
          <a:p>
            <a:r>
              <a:rPr lang="en" sz="1600" b="1"/>
              <a:t>	</a:t>
            </a:r>
            <a:r>
              <a:rPr lang="en-GB" sz="1600"/>
              <a:t>Teams, Waterfall Method and Project Brief </a:t>
            </a:r>
            <a:endParaRPr lang="en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/>
          </a:p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08017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97367" y="661818"/>
            <a:ext cx="7886700" cy="312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GB" sz="2800"/>
              <a:t>Software Development </a:t>
            </a:r>
            <a:br>
              <a:rPr lang="en-GB" sz="2800"/>
            </a:br>
            <a:r>
              <a:rPr lang="en-GB" sz="2800"/>
              <a:t>Life Cycle Processes:</a:t>
            </a:r>
            <a:br>
              <a:rPr lang="en-GB" sz="2800"/>
            </a:br>
            <a:br>
              <a:rPr lang="en-GB" sz="2800"/>
            </a:br>
            <a:r>
              <a:rPr lang="en-GB" sz="2800"/>
              <a:t>Which tasks are to be done and in what order?</a:t>
            </a:r>
            <a:endParaRPr sz="2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39092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Software Development Tasks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29590" y="1148239"/>
            <a:ext cx="7886700" cy="260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Requirements Analysis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Planning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Design: high level and detailed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Development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Testing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Deployment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Operation and Maintenance </a:t>
            </a:r>
            <a:endParaRPr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97CDC-4505-2E21-56C1-58E21C5F62FB}"/>
              </a:ext>
            </a:extLst>
          </p:cNvPr>
          <p:cNvSpPr txBox="1"/>
          <p:nvPr/>
        </p:nvSpPr>
        <p:spPr>
          <a:xfrm>
            <a:off x="1352550" y="374904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/>
              <a:t>These to-does are combined in various sequences, making up different Software Development Life Cycle Processes</a:t>
            </a:r>
          </a:p>
        </p:txBody>
      </p:sp>
    </p:spTree>
    <p:extLst>
      <p:ext uri="{BB962C8B-B14F-4D97-AF65-F5344CB8AC3E}">
        <p14:creationId xmlns:p14="http://schemas.microsoft.com/office/powerpoint/2010/main" val="173341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14066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Software Development Life Cycle Examples</a:t>
            </a:r>
            <a:endParaRPr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8581E-6E11-D9FD-48FD-FEB8A597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7902"/>
            <a:ext cx="2755900" cy="140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1CAF7-D171-AC11-BF45-1E9367668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4" y="1187902"/>
            <a:ext cx="2620736" cy="1472969"/>
          </a:xfrm>
          <a:prstGeom prst="rect">
            <a:avLst/>
          </a:prstGeom>
        </p:spPr>
      </p:pic>
      <p:pic>
        <p:nvPicPr>
          <p:cNvPr id="1028" name="Picture 4" descr="V-model (Software Engineering) - javatpoint">
            <a:extLst>
              <a:ext uri="{FF2B5EF4-FFF2-40B4-BE49-F238E27FC236}">
                <a16:creationId xmlns:a16="http://schemas.microsoft.com/office/drawing/2014/main" id="{87412033-2F39-1C07-966A-6100E8A0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6" y="2948152"/>
            <a:ext cx="2196193" cy="17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8F989-2ECC-C81E-96AE-FFD3FEA38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852" y="2943994"/>
            <a:ext cx="2196193" cy="1777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BFA38-5996-4B28-032C-A473653CBAB1}"/>
              </a:ext>
            </a:extLst>
          </p:cNvPr>
          <p:cNvSpPr txBox="1"/>
          <p:nvPr/>
        </p:nvSpPr>
        <p:spPr>
          <a:xfrm>
            <a:off x="1942256" y="853590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Waterfall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77603-B64E-59A7-180A-87009B071F33}"/>
              </a:ext>
            </a:extLst>
          </p:cNvPr>
          <p:cNvSpPr txBox="1"/>
          <p:nvPr/>
        </p:nvSpPr>
        <p:spPr>
          <a:xfrm>
            <a:off x="5434102" y="84032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899AD-ACFD-4C60-CFF6-A07E6BE8D374}"/>
              </a:ext>
            </a:extLst>
          </p:cNvPr>
          <p:cNvSpPr txBox="1"/>
          <p:nvPr/>
        </p:nvSpPr>
        <p:spPr>
          <a:xfrm>
            <a:off x="1934932" y="2790107"/>
            <a:ext cx="8515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/>
              <a:t>V-Model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05792-399C-6F14-2A9E-B7695DCD9822}"/>
              </a:ext>
            </a:extLst>
          </p:cNvPr>
          <p:cNvSpPr txBox="1"/>
          <p:nvPr/>
        </p:nvSpPr>
        <p:spPr>
          <a:xfrm>
            <a:off x="5551554" y="272479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398892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Waterfall Software Development Life Cycle</a:t>
            </a: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0CDE-CE87-188A-5226-9264BF9C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04" y="1268016"/>
            <a:ext cx="5248269" cy="29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95A6-6393-92C4-3B82-84C0FD64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Meet the Team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0A664C2-EF15-0EC3-A52D-3290F14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61" y="1204375"/>
            <a:ext cx="1150828" cy="137926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591F1F-4B72-5941-832C-1118AAFAC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44" y="1201210"/>
            <a:ext cx="1240612" cy="1240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8A0E1-014D-3170-234A-B5DED259824E}"/>
              </a:ext>
            </a:extLst>
          </p:cNvPr>
          <p:cNvSpPr txBox="1"/>
          <p:nvPr/>
        </p:nvSpPr>
        <p:spPr>
          <a:xfrm>
            <a:off x="4144633" y="2644233"/>
            <a:ext cx="129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Peter Bennett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F332D-1A68-109F-8749-B82C92C0E9D8}"/>
              </a:ext>
            </a:extLst>
          </p:cNvPr>
          <p:cNvSpPr txBox="1"/>
          <p:nvPr/>
        </p:nvSpPr>
        <p:spPr>
          <a:xfrm>
            <a:off x="6170060" y="2644233"/>
            <a:ext cx="141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Jon 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2FA27-0796-2D6C-381C-2FC088630BC2}"/>
              </a:ext>
            </a:extLst>
          </p:cNvPr>
          <p:cNvSpPr txBox="1"/>
          <p:nvPr/>
        </p:nvSpPr>
        <p:spPr>
          <a:xfrm>
            <a:off x="2100463" y="2654715"/>
            <a:ext cx="188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Ruzanna Chitchyan</a:t>
            </a:r>
          </a:p>
        </p:txBody>
      </p:sp>
      <p:pic>
        <p:nvPicPr>
          <p:cNvPr id="1026" name="Picture 2" descr="Ruzanna Chitchyan">
            <a:extLst>
              <a:ext uri="{FF2B5EF4-FFF2-40B4-BE49-F238E27FC236}">
                <a16:creationId xmlns:a16="http://schemas.microsoft.com/office/drawing/2014/main" id="{A275C282-0827-712F-6482-14FEFFB9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47" y="1197441"/>
            <a:ext cx="1304994" cy="13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3370D-C087-3114-6553-AF0A0C6A6E2A}"/>
              </a:ext>
            </a:extLst>
          </p:cNvPr>
          <p:cNvSpPr txBox="1"/>
          <p:nvPr/>
        </p:nvSpPr>
        <p:spPr>
          <a:xfrm>
            <a:off x="2394194" y="4507200"/>
            <a:ext cx="98003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" sz="1400" dirty="0"/>
              <a:t>Mitch </a:t>
            </a:r>
            <a:r>
              <a:rPr lang="en" dirty="0"/>
              <a:t>Lui</a:t>
            </a:r>
            <a:endParaRPr lang="en-GB" dirty="0"/>
          </a:p>
        </p:txBody>
      </p:sp>
      <p:pic>
        <p:nvPicPr>
          <p:cNvPr id="1028" name="Picture 4" descr="Contact - CSS Bristol">
            <a:extLst>
              <a:ext uri="{FF2B5EF4-FFF2-40B4-BE49-F238E27FC236}">
                <a16:creationId xmlns:a16="http://schemas.microsoft.com/office/drawing/2014/main" id="{95450311-36EF-C41E-61A9-925E3587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47" y="3095647"/>
            <a:ext cx="1304994" cy="13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59DEE-A2B4-B3FD-8576-00DDA720CFAD}"/>
              </a:ext>
            </a:extLst>
          </p:cNvPr>
          <p:cNvSpPr txBox="1"/>
          <p:nvPr/>
        </p:nvSpPr>
        <p:spPr>
          <a:xfrm>
            <a:off x="4122982" y="4500998"/>
            <a:ext cx="1747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/>
              <a:t>Craig </a:t>
            </a:r>
            <a:r>
              <a:rPr lang="en" sz="1400" err="1"/>
              <a:t>Barnfield</a:t>
            </a:r>
            <a:r>
              <a:rPr lang="en" sz="1400"/>
              <a:t> 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946CC-28AA-BF82-E65A-74A553069AEE}"/>
              </a:ext>
            </a:extLst>
          </p:cNvPr>
          <p:cNvSpPr txBox="1"/>
          <p:nvPr/>
        </p:nvSpPr>
        <p:spPr>
          <a:xfrm>
            <a:off x="5965826" y="4500997"/>
            <a:ext cx="1330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/>
              <a:t>Kira Clements</a:t>
            </a:r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C43E60-83AF-8233-198B-DFD0F892323D}"/>
              </a:ext>
            </a:extLst>
          </p:cNvPr>
          <p:cNvSpPr txBox="1"/>
          <p:nvPr/>
        </p:nvSpPr>
        <p:spPr>
          <a:xfrm>
            <a:off x="791936" y="1369313"/>
            <a:ext cx="116670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/>
              <a:t>Lecturers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DE8BBF-18F5-6366-0EC2-464A7224D010}"/>
              </a:ext>
            </a:extLst>
          </p:cNvPr>
          <p:cNvSpPr txBox="1"/>
          <p:nvPr/>
        </p:nvSpPr>
        <p:spPr>
          <a:xfrm>
            <a:off x="791936" y="3312522"/>
            <a:ext cx="116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Lab Support</a:t>
            </a:r>
          </a:p>
        </p:txBody>
      </p:sp>
      <p:pic>
        <p:nvPicPr>
          <p:cNvPr id="8" name="Picture 9" descr="A picture containing outdoor, sky, person&#10;&#10;Description automatically generated">
            <a:extLst>
              <a:ext uri="{FF2B5EF4-FFF2-40B4-BE49-F238E27FC236}">
                <a16:creationId xmlns:a16="http://schemas.microsoft.com/office/drawing/2014/main" id="{ADC5AB56-6147-348C-3E1C-98D52328E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286" y="3062495"/>
            <a:ext cx="1167246" cy="133914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EC9511-10D2-2D13-E6A0-46FA6DFC2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101" y="3130641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4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Requirements: What to Implement?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should the system do 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are the needs of the users 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are the needs of the host organisation 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are interoperability needs of existing systems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GB"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We need to think about functional elements: what the system should do?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And also non-functional elements: quality properties of system operation, e.g., security, ease of use, response time etc.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endParaRPr lang="en-GB" sz="16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endParaRPr lang="en-GB"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96574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Design: How to Structure Software?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What objects, databases, servers, services etc. should we create? 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How are these elements structured into a system?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endParaRPr lang="en-GB" sz="2000"/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Why to design?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Helps to decide where to place requirements 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How the parts of the system will be interacting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Divide up work between team members</a:t>
            </a: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130651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Implementation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Not just programming, but also…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endParaRPr lang="en-GB" sz="20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Parallel working and code sharing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API partitioning and “firewalling”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Versioning, integration and config management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Development environments and automated build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Automated testing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Docs and training material</a:t>
            </a:r>
            <a:endParaRPr lang="en-GB"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66611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17478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Verification and Validation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13391" y="1066992"/>
            <a:ext cx="7822889" cy="356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 Verification: check if the software/service complies with a requirements, constraints, and regulations. ("Are you building it right?")</a:t>
            </a:r>
          </a:p>
          <a:p>
            <a:pPr marL="635000" lvl="1" indent="-139700">
              <a:spcBef>
                <a:spcPts val="0"/>
              </a:spcBef>
              <a:spcAft>
                <a:spcPts val="600"/>
              </a:spcAft>
              <a:buSzPts val="1600"/>
              <a:buChar char="●"/>
            </a:pPr>
            <a:r>
              <a:rPr lang="en-GB" sz="1600"/>
              <a:t> Demonstrates that system meets specifications</a:t>
            </a:r>
          </a:p>
          <a:p>
            <a:pPr marL="495300" lvl="1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20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 Validation: does this meet the needs of the customers/ stakeholders?  ("Are you building the right thing?")</a:t>
            </a:r>
          </a:p>
          <a:p>
            <a:pPr marL="635000" lvl="1" indent="-139700">
              <a:spcBef>
                <a:spcPts val="0"/>
              </a:spcBef>
              <a:spcAft>
                <a:spcPts val="600"/>
              </a:spcAft>
              <a:buSzPts val="1600"/>
              <a:buChar char="●"/>
            </a:pPr>
            <a:r>
              <a:rPr lang="en-GB" sz="1600"/>
              <a:t> Demonstrate that system meets user needs</a:t>
            </a:r>
          </a:p>
          <a:p>
            <a:pPr marL="495300" lvl="1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1800"/>
              <a:t> Can pass verification but fails validation: if built as per the specifications yes the specifications do not address the user's needs.</a:t>
            </a:r>
          </a:p>
          <a:p>
            <a:pPr marL="38100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1800"/>
          </a:p>
          <a:p>
            <a:pPr marL="177800" indent="-1397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1800"/>
              <a:t>  Involves checking, reviewing, evaluating &amp; testing</a:t>
            </a:r>
          </a:p>
          <a:p>
            <a:pPr marL="38100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1800"/>
          </a:p>
          <a:p>
            <a:pPr marL="635000" lvl="1" indent="-139700">
              <a:spcBef>
                <a:spcPts val="0"/>
              </a:spcBef>
              <a:spcAft>
                <a:spcPts val="600"/>
              </a:spcAft>
              <a:buSzPts val="1600"/>
              <a:buChar char="●"/>
            </a:pPr>
            <a:endParaRPr lang="en-GB"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22669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Waterfall SDLC: Advantages and Disadvantages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397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n-GB" sz="1800"/>
              <a:t>Simple to use and understand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Every phase has a defined result and process review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Development stages go one by one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Perfect for projects where requirements are clear and agreed upon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Easy to determine the key points in the development cycle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Easy to classify and prioritize tasks</a:t>
            </a:r>
            <a:endParaRPr sz="1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528D27-942B-5839-760F-2D06611266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48200" y="1152475"/>
            <a:ext cx="4184100" cy="3416400"/>
          </a:xfrm>
        </p:spPr>
        <p:txBody>
          <a:bodyPr/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The software is ready only after the last stage is over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High risks and uncertainty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 Misses complexity due to interdependence of decisions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Not suited for long-term projects where requirements will change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The progress of the stage is hard to measure while it is still in the development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Integration is done at the very end, which does not give the option of identifying the problem in advance</a:t>
            </a:r>
          </a:p>
        </p:txBody>
      </p:sp>
    </p:spTree>
    <p:extLst>
      <p:ext uri="{BB962C8B-B14F-4D97-AF65-F5344CB8AC3E}">
        <p14:creationId xmlns:p14="http://schemas.microsoft.com/office/powerpoint/2010/main" val="79881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Review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What is Software Engineering about?</a:t>
            </a:r>
            <a:endParaRPr lang="en-GB"/>
          </a:p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What is Software Development Life Cycle?</a:t>
            </a:r>
          </a:p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Can you name any Software Development Life Cycles?</a:t>
            </a:r>
          </a:p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What are the specific characteristics of Waterfall SDLC?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124B5A1-29A5-D5F8-95F1-5CEF4761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53" y="2279333"/>
            <a:ext cx="2236787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8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Purpose of Unit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Previous units aim to improve your knowledge as computer scientists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This unit helps package this knowledge as employability skill-sets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This is achieved by targeting the following industry-relevant issues:</a:t>
            </a:r>
            <a:endParaRPr sz="1600"/>
          </a:p>
          <a:p>
            <a:pPr marL="52070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Transferable skills: Management, Collaboration, Communication</a:t>
            </a:r>
            <a:endParaRPr sz="1600"/>
          </a:p>
          <a:p>
            <a:pPr marL="52070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Platform skills: applying your prior programming language knowledge</a:t>
            </a:r>
            <a:endParaRPr sz="1600"/>
          </a:p>
          <a:p>
            <a:pPr marL="52070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Scalability skills: Development “in the large” at industrial scale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BB02-3C22-7DD2-0C72-3B252B0F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Software Development</a:t>
            </a:r>
          </a:p>
        </p:txBody>
      </p:sp>
      <p:pic>
        <p:nvPicPr>
          <p:cNvPr id="1028" name="Picture 4" descr="Bob The Builder PNG Images, Transparent Bob The Builder ...">
            <a:extLst>
              <a:ext uri="{FF2B5EF4-FFF2-40B4-BE49-F238E27FC236}">
                <a16:creationId xmlns:a16="http://schemas.microsoft.com/office/drawing/2014/main" id="{2978C5F8-CFCA-98B6-C56F-5235216D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99" y="1330697"/>
            <a:ext cx="2289092" cy="28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B64D0C-23E5-3408-0983-1553CD40F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580" y="1624448"/>
            <a:ext cx="5354595" cy="2273861"/>
          </a:xfrm>
        </p:spPr>
        <p:txBody>
          <a:bodyPr/>
          <a:lstStyle/>
          <a:p>
            <a:pPr marL="127000" indent="0">
              <a:buNone/>
            </a:pPr>
            <a:r>
              <a:rPr lang="en-GB" sz="2000"/>
              <a:t>But have you heard of  </a:t>
            </a:r>
            <a:r>
              <a:rPr lang="en-GB" sz="2000" b="1" i="1"/>
              <a:t>Software Crisis</a:t>
            </a:r>
          </a:p>
          <a:p>
            <a:r>
              <a:rPr lang="en-GB" sz="2000"/>
              <a:t>Software is getting larger and larger</a:t>
            </a:r>
          </a:p>
          <a:p>
            <a:r>
              <a:rPr lang="en-GB" sz="2000"/>
              <a:t>Software is getting more complex</a:t>
            </a:r>
          </a:p>
          <a:p>
            <a:pPr lvl="1">
              <a:spcBef>
                <a:spcPts val="0"/>
              </a:spcBef>
            </a:pPr>
            <a:r>
              <a:rPr lang="en-GB"/>
              <a:t>Complex domains (e.g., human behaviours)</a:t>
            </a:r>
          </a:p>
          <a:p>
            <a:pPr lvl="1">
              <a:spcBef>
                <a:spcPts val="0"/>
              </a:spcBef>
            </a:pPr>
            <a:r>
              <a:rPr lang="en-GB"/>
              <a:t>Systems dependency (e.g., energy and cars)</a:t>
            </a:r>
            <a:endParaRPr lang="en-GB" sz="2000"/>
          </a:p>
          <a:p>
            <a:r>
              <a:rPr lang="en-GB" sz="2000"/>
              <a:t>Time to market is shorter than ever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54620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A515-E699-560E-EA6D-27778311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02" y="214366"/>
            <a:ext cx="8520600" cy="572700"/>
          </a:xfrm>
        </p:spPr>
        <p:txBody>
          <a:bodyPr/>
          <a:lstStyle/>
          <a:p>
            <a:r>
              <a:rPr lang="en-GB"/>
              <a:t>And Projects Fail</a:t>
            </a:r>
          </a:p>
        </p:txBody>
      </p:sp>
      <p:pic>
        <p:nvPicPr>
          <p:cNvPr id="2050" name="Picture 2" descr="Mars Climate Orbiter gets lost | News | Flight Global">
            <a:extLst>
              <a:ext uri="{FF2B5EF4-FFF2-40B4-BE49-F238E27FC236}">
                <a16:creationId xmlns:a16="http://schemas.microsoft.com/office/drawing/2014/main" id="{B02C5149-0508-3913-3B90-6E64F730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86" y="1533395"/>
            <a:ext cx="2910192" cy="1862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ld's Worst Software Bugs: The Therac-25 Disaster | by Alyssa Lerner  First | Medium">
            <a:extLst>
              <a:ext uri="{FF2B5EF4-FFF2-40B4-BE49-F238E27FC236}">
                <a16:creationId xmlns:a16="http://schemas.microsoft.com/office/drawing/2014/main" id="{F15DDD45-738E-0010-4856-3F161251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12" y="1226406"/>
            <a:ext cx="1980436" cy="2476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77DA1-7F1A-7B96-A603-5B5E69F0401A}"/>
              </a:ext>
            </a:extLst>
          </p:cNvPr>
          <p:cNvSpPr txBox="1"/>
          <p:nvPr/>
        </p:nvSpPr>
        <p:spPr>
          <a:xfrm>
            <a:off x="597253" y="861136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Ariane 5 Flight 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7DCA-DDEE-2E0E-93E0-0EEE75B818AB}"/>
              </a:ext>
            </a:extLst>
          </p:cNvPr>
          <p:cNvSpPr txBox="1"/>
          <p:nvPr/>
        </p:nvSpPr>
        <p:spPr>
          <a:xfrm>
            <a:off x="3532567" y="113693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Mars Climate Orbiter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C66D1-8925-2BC9-BEB0-0D365AE353B6}"/>
              </a:ext>
            </a:extLst>
          </p:cNvPr>
          <p:cNvSpPr txBox="1"/>
          <p:nvPr/>
        </p:nvSpPr>
        <p:spPr>
          <a:xfrm>
            <a:off x="6481929" y="863706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Therac-25 Radiotherapy</a:t>
            </a:r>
          </a:p>
        </p:txBody>
      </p:sp>
      <p:pic>
        <p:nvPicPr>
          <p:cNvPr id="3" name="Picture 4" descr="A picture containing sky, smoke, outdoor, clouds&#10;&#10;Description automatically generated">
            <a:extLst>
              <a:ext uri="{FF2B5EF4-FFF2-40B4-BE49-F238E27FC236}">
                <a16:creationId xmlns:a16="http://schemas.microsoft.com/office/drawing/2014/main" id="{99462EF3-99A8-051D-8EEE-3373F740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63" y="1160274"/>
            <a:ext cx="1814271" cy="2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6CB3-08BF-BF93-FB5B-7A94F75A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Do Software Projects Fail?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A9F80-4C4C-930A-C824-3107D0A32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242397" cy="2962325"/>
          </a:xfrm>
        </p:spPr>
        <p:txBody>
          <a:bodyPr/>
          <a:lstStyle/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Bad developers – not the main problem!</a:t>
            </a:r>
            <a:endParaRPr lang="en-GB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Over budget</a:t>
            </a:r>
          </a:p>
          <a:p>
            <a:pPr lvl="1">
              <a:spcBef>
                <a:spcPts val="400"/>
              </a:spcBef>
            </a:pPr>
            <a:r>
              <a:rPr lang="en-GB">
                <a:solidFill>
                  <a:srgbClr val="202122"/>
                </a:solidFill>
                <a:latin typeface="Arial" panose="020B0604020202020204" pitchFamily="34" charset="0"/>
              </a:rPr>
              <a:t>Poor requirements</a:t>
            </a:r>
          </a:p>
          <a:p>
            <a:pPr lvl="1">
              <a:spcBef>
                <a:spcPts val="400"/>
              </a:spcBef>
            </a:pP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Over-ambitious requirements</a:t>
            </a:r>
          </a:p>
          <a:p>
            <a:pPr lvl="1">
              <a:spcBef>
                <a:spcPts val="400"/>
              </a:spcBef>
            </a:pPr>
            <a:r>
              <a:rPr lang="en-GB">
                <a:solidFill>
                  <a:srgbClr val="202122"/>
                </a:solidFill>
                <a:latin typeface="Arial" panose="020B0604020202020204" pitchFamily="34" charset="0"/>
              </a:rPr>
              <a:t>U</a:t>
            </a: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nnecessary requirements</a:t>
            </a:r>
            <a:endParaRPr lang="en-GB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>
                <a:solidFill>
                  <a:srgbClr val="202122"/>
                </a:solidFill>
                <a:latin typeface="Arial" panose="020B0604020202020204" pitchFamily="34" charset="0"/>
              </a:rPr>
              <a:t>Contract management</a:t>
            </a: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End-user training</a:t>
            </a: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Operational management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64BF-6A63-88E7-142B-08A9BCE7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13" y="1715568"/>
            <a:ext cx="4250430" cy="17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BCA9-9033-05D7-6B59-B1277C15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Software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908DC-98B6-B12E-49C6-17FCB978E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240189" cy="3416400"/>
          </a:xfrm>
        </p:spPr>
        <p:txBody>
          <a:bodyPr/>
          <a:lstStyle/>
          <a:p>
            <a:r>
              <a:rPr lang="en-GB"/>
              <a:t>Software Engineering</a:t>
            </a:r>
          </a:p>
          <a:p>
            <a:pPr lvl="1"/>
            <a:r>
              <a:rPr lang="en-GB"/>
              <a:t>Engineering</a:t>
            </a:r>
            <a:r>
              <a:rPr lang="en-GB" b="1"/>
              <a:t>: cost-effective solutions </a:t>
            </a:r>
            <a:r>
              <a:rPr lang="en-GB"/>
              <a:t>to practical problems by applying </a:t>
            </a:r>
            <a:r>
              <a:rPr lang="en-GB" b="1"/>
              <a:t>scientific knowledge </a:t>
            </a:r>
            <a:r>
              <a:rPr lang="en-GB"/>
              <a:t>to building </a:t>
            </a:r>
            <a:r>
              <a:rPr lang="en-GB" b="1"/>
              <a:t>things</a:t>
            </a:r>
            <a:r>
              <a:rPr lang="en-GB"/>
              <a:t> for </a:t>
            </a:r>
            <a:r>
              <a:rPr lang="en-GB" b="1"/>
              <a:t>people</a:t>
            </a:r>
          </a:p>
          <a:p>
            <a:pPr marL="1336675" lvl="3" indent="-381000"/>
            <a:r>
              <a:rPr lang="en-GB"/>
              <a:t>Cost-effective solutions: process and project management, contracts…</a:t>
            </a:r>
          </a:p>
          <a:p>
            <a:pPr marL="1336675" lvl="3" indent="-381000"/>
            <a:r>
              <a:rPr lang="en-GB"/>
              <a:t>Scientific knowledge: modelling, proofs, testing, simulation, patterns... </a:t>
            </a:r>
          </a:p>
          <a:p>
            <a:pPr marL="1336675" lvl="3" indent="-381000"/>
            <a:r>
              <a:rPr lang="en-GB"/>
              <a:t>Things=software</a:t>
            </a:r>
          </a:p>
          <a:p>
            <a:pPr marL="1336675" lvl="3" indent="-381000"/>
            <a:r>
              <a:rPr lang="en-GB"/>
              <a:t>People: customers and end users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55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2800"/>
              <a:t>OK, so how do we do </a:t>
            </a:r>
            <a:r>
              <a:rPr lang="en" sz="2800" i="1"/>
              <a:t>that</a:t>
            </a:r>
            <a:r>
              <a:rPr lang="en" sz="2800"/>
              <a:t> ?</a:t>
            </a:r>
            <a:br>
              <a:rPr lang="en" sz="2800"/>
            </a:br>
            <a:endParaRPr sz="2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Collaboration Tools and Techniques</a:t>
            </a:r>
            <a:endParaRPr sz="2800"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UML Designs: Diagramming to reach a consensus on design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GitHub: Sharing of documents for effective collaboration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Kanban: Task allocation and progress monitoring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Test-driven development: Stop other people breaking your code !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techniques are encouraged: Feel free to experiment and explore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f61fb2-a93a-47db-b85f-2afaef255c9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DB3A759D1044874EFA3CFABAD5BB" ma:contentTypeVersion="8" ma:contentTypeDescription="Create a new document." ma:contentTypeScope="" ma:versionID="05033a3c46106149d0b3f8bf0aab741a">
  <xsd:schema xmlns:xsd="http://www.w3.org/2001/XMLSchema" xmlns:xs="http://www.w3.org/2001/XMLSchema" xmlns:p="http://schemas.microsoft.com/office/2006/metadata/properties" xmlns:ns2="7cf61fb2-a93a-47db-b85f-2afaef255c98" targetNamespace="http://schemas.microsoft.com/office/2006/metadata/properties" ma:root="true" ma:fieldsID="69b24ff47fb65e891d90e873900065cf" ns2:_="">
    <xsd:import namespace="7cf61fb2-a93a-47db-b85f-2afaef255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61fb2-a93a-47db-b85f-2afaef255c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A1253-7223-4C47-A6EA-5469F68DEBE9}">
  <ds:schemaRefs>
    <ds:schemaRef ds:uri="7cf61fb2-a93a-47db-b85f-2afaef255c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8D512A-8586-42B8-BB3A-8C8FDECDA9DA}">
  <ds:schemaRefs>
    <ds:schemaRef ds:uri="7cf61fb2-a93a-47db-b85f-2afaef255c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E54FBF9-7D3B-41C5-AE94-3EC6D8FB42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Simple Light</vt:lpstr>
      <vt:lpstr>Simple Light</vt:lpstr>
      <vt:lpstr>Introduction and Process</vt:lpstr>
      <vt:lpstr>Meet the Team</vt:lpstr>
      <vt:lpstr>Purpose of Unit</vt:lpstr>
      <vt:lpstr>Software Development</vt:lpstr>
      <vt:lpstr>And Projects Fail</vt:lpstr>
      <vt:lpstr>Why Do Software Projects Fail?</vt:lpstr>
      <vt:lpstr>Software Engineering</vt:lpstr>
      <vt:lpstr>OK, so how do we do that ?  </vt:lpstr>
      <vt:lpstr>Collaboration Tools and Techniques</vt:lpstr>
      <vt:lpstr>Weekly Themes</vt:lpstr>
      <vt:lpstr>PowerPoint Presentation</vt:lpstr>
      <vt:lpstr>Coursework</vt:lpstr>
      <vt:lpstr>Groupwork</vt:lpstr>
      <vt:lpstr>“Tasting Stick” Metaphor</vt:lpstr>
      <vt:lpstr>What’s Happening This Week?</vt:lpstr>
      <vt:lpstr>Software Development  Life Cycle Processes:  Which tasks are to be done and in what order? </vt:lpstr>
      <vt:lpstr>Software Development Tasks</vt:lpstr>
      <vt:lpstr>Software Development Life Cycle Examples</vt:lpstr>
      <vt:lpstr>Waterfall Software Development Life Cycle</vt:lpstr>
      <vt:lpstr>Requirements: What to Implement?</vt:lpstr>
      <vt:lpstr>Design: How to Structure Software?</vt:lpstr>
      <vt:lpstr>Implementation</vt:lpstr>
      <vt:lpstr>Verification and Validation</vt:lpstr>
      <vt:lpstr>Waterfall SDLC: Advantages and Disadvantages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revision>6</cp:revision>
  <dcterms:modified xsi:type="dcterms:W3CDTF">2023-01-23T14:47:55Z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0x010100A461DB3A759D1044874EFA3CFABAD5BB</vt:lpwstr>
  </property>
  <property fmtid="{D5CDD505-2E9C-101B-9397-08002B2CF9AE}" pid="3" name="MediaServiceImageTags">
    <vt:lpwstr/>
  </property>
</Properties>
</file>